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9" r:id="rId5"/>
    <p:sldId id="258" r:id="rId6"/>
    <p:sldId id="260" r:id="rId7"/>
    <p:sldId id="263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0" d="100"/>
          <a:sy n="90" d="100"/>
        </p:scale>
        <p:origin x="35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09E24-8470-8B70-FB66-BF418A719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7B0A21-8E91-7029-42FB-36E5F1FDB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87155-00A3-285F-B753-A862F88F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815FC-81DD-4297-898E-4F068058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30D2B-DAA3-9C07-2719-8290993B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40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0C7D-0281-69B1-8B56-E9529EB07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067E7-B601-8833-1D6D-C4D5A862C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C92E1-6BA6-A119-6742-3DCB9A84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8BD48-FB55-3E04-FF6C-8E74DE37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29104-F080-6362-FE01-621E3559D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2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6224D-E2CE-AF25-74FB-6700C9CCC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246CB-E4C6-0090-DFD8-664CBBE08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BD7F-BC27-D793-D748-2CB3ECFC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F8D34-283B-E2C7-ADA8-F5937744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2592F-E19E-B8E8-DCAD-043B1E3DC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99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F74B-96C0-FB89-7471-FF4D6F38F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D8E7-FDE3-006A-CCAF-F7980043D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12789-E69C-D1C4-26C2-6083E9CC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3F61A-BE66-FA6B-3CB6-D5D57F589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AF811-7542-FBC9-8686-E36BE567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6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286E-9F6C-E77A-43A3-148408304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CABD0-936F-461B-E232-0D48CE965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8BE8D-02D5-3024-C74F-44B125F8C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15E2-E204-A640-D0A5-2CF92698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58DB3-A032-7C74-F5FE-8B5C237D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4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1701B-4F01-3708-31D8-704533FC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2C78E-5160-7289-3B06-DC1325293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C6B56-D9A0-CD3F-EBDE-80A9CB423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0222F-005A-A6DC-1AE2-26CAD8902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2A090-EEB8-815B-5DAB-452B4F430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AE3EE-5634-C627-3876-72631B63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89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754D-47E0-4057-1E8C-1D8E7BE6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31F3B-6EDD-A461-4D75-DA267A62B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FAC48-BC19-8935-C2F3-3AABEA937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5BE25-0D5C-D0BA-445A-02D95EE06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7BFDC8-F31E-4A4B-A2AF-27C5BE9F76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CE537-F16F-AD5C-3DFF-46202662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F465D-FF39-A488-9BD9-EE5D74A4D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34CF2-3B4C-28A9-2781-06D14AD76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45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1017-6934-08A7-891D-F43D0C19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E1552-D6BA-EF8A-D65B-C3B0A378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8F7056-014E-18AE-D738-F3735D2A2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02DC5-4178-79F7-B5CD-24B219F6B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1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305917-FC71-DC5C-4706-D364078B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B5EAE-85E0-D97D-D699-D87DE660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01A72-0145-6662-408F-BD79BB6A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9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60981-47B9-D0E7-A8F6-537E3BF1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9D5B3-3708-0ED5-53EA-83716C1C7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813D5-B638-4A8B-9F13-98DBE0FF1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E33DA-F730-2BC4-B85F-936E79D42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C0679-311F-1223-91C5-9479279D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4DA5A-2856-1FF5-DAF3-264B5E99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48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3EB4D-08E8-E396-6724-C33FC95CF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E2589D-34BA-B814-3D99-A0F0EB8418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51DACA-D792-2F52-3A78-C2BDB11F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89C6A-F5B7-B51E-913E-79197162C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B6A0-C999-0975-0422-A1C7E789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039C3-2CA4-4716-691F-9E7C8172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47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3503B-59DE-6152-65E5-0FB591967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99059-E5DD-E267-8D40-C50C7666D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BF0F6-93D3-ACEF-B1A7-4E3100681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001B95-F71A-4056-88BE-70214B9023AB}" type="datetimeFigureOut">
              <a:rPr lang="en-US" smtClean="0"/>
              <a:t>11/17/2025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6CB8D-3D0F-191F-9959-67044516F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D303D-E933-7596-D1D1-830CAF87B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49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A5111295-F892-7986-CA3C-947F89829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308BE-D74D-2D24-B03C-FD2C25895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Course Project Two: Design a Secure Network with Packet Tracer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DF9DF-4B6B-1491-AFC7-C000B6E04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 lnSpcReduction="10000"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Class: CS 4220, T-TH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By:  Rafael Rojero,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       Abe Anderson,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       Mingma Sherpa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9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D385D0-4D5D-1773-DD03-A74C36D4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IP Addressing, HIPAA Compliance &amp; Final 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B3CC-028E-73A6-A3AF-8B52AB13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6" y="630935"/>
            <a:ext cx="5064191" cy="6044181"/>
          </a:xfrm>
          <a:noFill/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IP Addressing &amp; Subnetting:</a:t>
            </a:r>
          </a:p>
          <a:p>
            <a:r>
              <a:rPr lang="en-US" sz="1600" dirty="0">
                <a:solidFill>
                  <a:schemeClr val="bg1"/>
                </a:solidFill>
              </a:rPr>
              <a:t>Used 172.16.0.0/12 private hospital range</a:t>
            </a:r>
          </a:p>
          <a:p>
            <a:r>
              <a:rPr lang="en-US" sz="1600" dirty="0">
                <a:solidFill>
                  <a:schemeClr val="bg1"/>
                </a:solidFill>
              </a:rPr>
              <a:t>Each department assigned its own subnet + VLAN</a:t>
            </a:r>
          </a:p>
          <a:p>
            <a:r>
              <a:rPr lang="en-US" sz="1600" dirty="0">
                <a:solidFill>
                  <a:schemeClr val="bg1"/>
                </a:solidFill>
              </a:rPr>
              <a:t>Gateways standardized on .1Server Farm isolated on VLAN 200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HIPAA Compliance:</a:t>
            </a:r>
          </a:p>
          <a:p>
            <a:r>
              <a:rPr lang="en-US" sz="1600" dirty="0">
                <a:solidFill>
                  <a:schemeClr val="bg1"/>
                </a:solidFill>
              </a:rPr>
              <a:t>PHI isolated in secure VLANs (Med Records, Server Farm)</a:t>
            </a:r>
          </a:p>
          <a:p>
            <a:r>
              <a:rPr lang="en-US" sz="1600" dirty="0">
                <a:solidFill>
                  <a:schemeClr val="bg1"/>
                </a:solidFill>
              </a:rPr>
              <a:t>AES-256 encrypted HIPAA Database </a:t>
            </a:r>
            <a:r>
              <a:rPr lang="en-US" sz="1600" dirty="0" err="1">
                <a:solidFill>
                  <a:schemeClr val="bg1"/>
                </a:solidFill>
              </a:rPr>
              <a:t>ClusterTLS</a:t>
            </a:r>
            <a:r>
              <a:rPr lang="en-US" sz="1600" dirty="0">
                <a:solidFill>
                  <a:schemeClr val="bg1"/>
                </a:solidFill>
              </a:rPr>
              <a:t>/HTTPS for EMR access</a:t>
            </a:r>
          </a:p>
          <a:p>
            <a:r>
              <a:rPr lang="en-US" sz="1600" dirty="0">
                <a:solidFill>
                  <a:schemeClr val="bg1"/>
                </a:solidFill>
              </a:rPr>
              <a:t>RADIUS + WPA3-Enterprise for Staff Wi-Fi</a:t>
            </a:r>
          </a:p>
          <a:p>
            <a:r>
              <a:rPr lang="en-US" sz="1600" dirty="0">
                <a:solidFill>
                  <a:schemeClr val="bg1"/>
                </a:solidFill>
              </a:rPr>
              <a:t>SIEM audit logging &amp; monitoring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Guest Wi-Fi isolated from internal network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Summary: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Complete enterprise-level hospital network</a:t>
            </a:r>
          </a:p>
          <a:p>
            <a:r>
              <a:rPr lang="en-US" sz="1600" dirty="0">
                <a:solidFill>
                  <a:schemeClr val="bg1"/>
                </a:solidFill>
              </a:rPr>
              <a:t>Physical + logical design shown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Secure, segmented, scalable, HIPAA-compliant</a:t>
            </a:r>
          </a:p>
          <a:p>
            <a:r>
              <a:rPr lang="en-US" sz="1600" dirty="0">
                <a:solidFill>
                  <a:schemeClr val="bg1"/>
                </a:solidFill>
              </a:rPr>
              <a:t>Built fully in Packet Tracer following all project requirements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Graphic 6" descr="Server">
            <a:extLst>
              <a:ext uri="{FF2B5EF4-FFF2-40B4-BE49-F238E27FC236}">
                <a16:creationId xmlns:a16="http://schemas.microsoft.com/office/drawing/2014/main" id="{43772696-E396-E47A-291B-9DF8BE99E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0411" y="3250816"/>
            <a:ext cx="3265248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0542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CED87-1859-B82B-F337-A863610DB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Thank you!</a:t>
            </a:r>
          </a:p>
        </p:txBody>
      </p:sp>
      <p:pic>
        <p:nvPicPr>
          <p:cNvPr id="4" name="Picture 3" descr="A close-up of a server room&#10;&#10;AI-generated content may be incorrect.">
            <a:extLst>
              <a:ext uri="{FF2B5EF4-FFF2-40B4-BE49-F238E27FC236}">
                <a16:creationId xmlns:a16="http://schemas.microsoft.com/office/drawing/2014/main" id="{FB70DDAF-EF78-20E9-CDFF-4D9973F3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245" b="1"/>
          <a:stretch>
            <a:fillRect/>
          </a:stretch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395088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A0BDFCF-0207-1AA5-2858-F5068B02A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7625"/>
          <a:stretch>
            <a:fillRect/>
          </a:stretch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611ED2-EA79-F41A-2334-54D3D825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F0077-193A-688F-941F-09A9C9ED3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699" y="4072400"/>
            <a:ext cx="6570105" cy="2592561"/>
          </a:xfrm>
          <a:noFill/>
        </p:spPr>
        <p:txBody>
          <a:bodyPr anchor="t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For Course Project Two, we designed is a secure hospital network in Packet Tracer. The design includes the full hospital layout, VLANs, subnetting, wireless, the server farm, and all the security and HIPAA protections the project asked for.</a:t>
            </a:r>
          </a:p>
        </p:txBody>
      </p:sp>
    </p:spTree>
    <p:extLst>
      <p:ext uri="{BB962C8B-B14F-4D97-AF65-F5344CB8AC3E}">
        <p14:creationId xmlns:p14="http://schemas.microsoft.com/office/powerpoint/2010/main" val="12428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AC22095-B7AD-3015-83F4-84B32284A1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5" r="1" b="27415"/>
          <a:stretch>
            <a:fillRect/>
          </a:stretch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23885C-D00E-DFAF-8E52-5270FD8F9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Project Requirements: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0A53F-104F-E2D9-F4F0-C4A9BCC43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129599"/>
          </a:xfrm>
          <a:noFill/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The project required me to build a secure hospital network in Packet Tracer that included:</a:t>
            </a:r>
          </a:p>
          <a:p>
            <a:r>
              <a:rPr lang="en-US" sz="1400" dirty="0">
                <a:solidFill>
                  <a:schemeClr val="bg1"/>
                </a:solidFill>
              </a:rPr>
              <a:t>A full physical layout of all hospital departments</a:t>
            </a:r>
          </a:p>
          <a:p>
            <a:r>
              <a:rPr lang="en-US" sz="1400" dirty="0">
                <a:solidFill>
                  <a:schemeClr val="bg1"/>
                </a:solidFill>
              </a:rPr>
              <a:t>Logical design with VLANs and subnetting</a:t>
            </a:r>
          </a:p>
          <a:p>
            <a:r>
              <a:rPr lang="en-US" sz="1400" dirty="0">
                <a:solidFill>
                  <a:schemeClr val="bg1"/>
                </a:solidFill>
              </a:rPr>
              <a:t>Secure wireless for staff and guest access</a:t>
            </a:r>
          </a:p>
          <a:p>
            <a:r>
              <a:rPr lang="en-US" sz="1400" dirty="0">
                <a:solidFill>
                  <a:schemeClr val="bg1"/>
                </a:solidFill>
              </a:rPr>
              <a:t>A complete server farm with backups and authentication</a:t>
            </a:r>
          </a:p>
          <a:p>
            <a:r>
              <a:rPr lang="en-US" sz="1400" dirty="0">
                <a:solidFill>
                  <a:schemeClr val="bg1"/>
                </a:solidFill>
              </a:rPr>
              <a:t>HIPAA protections for patient data</a:t>
            </a:r>
          </a:p>
          <a:p>
            <a:r>
              <a:rPr lang="en-US" sz="1400" dirty="0">
                <a:solidFill>
                  <a:schemeClr val="bg1"/>
                </a:solidFill>
              </a:rPr>
              <a:t>Firewalls, routing, and overall network security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I used these requirements as my checklist while building the design.</a:t>
            </a:r>
          </a:p>
        </p:txBody>
      </p:sp>
    </p:spTree>
    <p:extLst>
      <p:ext uri="{BB962C8B-B14F-4D97-AF65-F5344CB8AC3E}">
        <p14:creationId xmlns:p14="http://schemas.microsoft.com/office/powerpoint/2010/main" val="3724039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8C9A0F-8B06-F22C-BFBA-A6FD0ED8B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334" y="3685684"/>
            <a:ext cx="3514345" cy="2129586"/>
          </a:xfrm>
          <a:noFill/>
        </p:spPr>
        <p:txBody>
          <a:bodyPr anchor="t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Physical &amp; Logical Network Design: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FA3B4-432B-0782-B762-680F1DEC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76" y="317579"/>
            <a:ext cx="10632939" cy="3111422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3F993-1BC9-9634-34E2-3C3ED6E92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9550" y="3679710"/>
            <a:ext cx="7314866" cy="2129599"/>
          </a:xfrm>
          <a:noFill/>
        </p:spPr>
        <p:txBody>
          <a:bodyPr anchor="t"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One integrated diagram showing both physical layout and logical configuration</a:t>
            </a:r>
          </a:p>
          <a:p>
            <a:r>
              <a:rPr lang="en-US" sz="1600" dirty="0">
                <a:solidFill>
                  <a:schemeClr val="bg1"/>
                </a:solidFill>
              </a:rPr>
              <a:t>Departments grouped physically (ER, Radiology, Lab, Patient Rooms, Billing, Medical Records, Admin/HR, IT)</a:t>
            </a:r>
          </a:p>
          <a:p>
            <a:r>
              <a:rPr lang="en-US" sz="1600" dirty="0">
                <a:solidFill>
                  <a:schemeClr val="bg1"/>
                </a:solidFill>
              </a:rPr>
              <a:t>Core network at the top: ISP → Firewall → Router → Core Switch</a:t>
            </a:r>
          </a:p>
          <a:p>
            <a:r>
              <a:rPr lang="en-US" sz="1600" dirty="0">
                <a:solidFill>
                  <a:schemeClr val="bg1"/>
                </a:solidFill>
              </a:rPr>
              <a:t>VLAN segmentation, subnetting, gateways, and security controls shown as annotations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Server Farm physically isolated with EMR, PACS, DNS, DHCP, RADIUS, Backup, and HIPAA Database Cluster</a:t>
            </a:r>
          </a:p>
          <a:p>
            <a:r>
              <a:rPr lang="en-US" sz="1600" dirty="0">
                <a:solidFill>
                  <a:schemeClr val="bg1"/>
                </a:solidFill>
              </a:rPr>
              <a:t>Wireless networks separated for guest and staff</a:t>
            </a:r>
          </a:p>
          <a:p>
            <a:r>
              <a:rPr lang="en-US" sz="1600" dirty="0">
                <a:solidFill>
                  <a:schemeClr val="bg1"/>
                </a:solidFill>
              </a:rPr>
              <a:t>HIPAA-required encryption and ACLs marked directly on the map</a:t>
            </a:r>
          </a:p>
        </p:txBody>
      </p:sp>
    </p:spTree>
    <p:extLst>
      <p:ext uri="{BB962C8B-B14F-4D97-AF65-F5344CB8AC3E}">
        <p14:creationId xmlns:p14="http://schemas.microsoft.com/office/powerpoint/2010/main" val="1863194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A976E23-29EC-4E20-9EF6-B7CC4A821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5FCEC6-E657-46F1-925F-13ED19212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5BA8FCE-96F8-40B3-804C-10C27C02F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0593719-0C87-4B1E-B35D-0F97D2969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6F72299-2A02-44FA-A443-EFB406CF1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B09EF30-0043-45B4-B715-398AB3B37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227CAF-D3D1-454C-A6E3-466111AB0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0B68C07-78C0-4A8D-8839-959B33F07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C367BC4-E8BC-458E-B0F6-2033296CF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5A85CE-E21F-5371-02CC-A3312AF7D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563079" cy="2632080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IP Addressing &amp; Subnetting: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0BDB76-BCEC-498E-BA26-C763CD9F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D8DF5DF-A251-4BC2-8965-4EDDD01F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930D52D-708D-43A1-B073-469EFDB02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2491CB-6849-43BB-926B-D979A3DB0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251642-9512-4A11-9670-BD1C3A99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D277633-FF55-420D-87BC-0CB11FD6D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452CEF2-C9EC-4C15-99E4-C781AB08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00459E6-26A3-4EAC-A34C-D0792D88C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264D5E9-C8D4-444A-8B1B-C11FB47CB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DD99233-66AB-4E60-AF8A-A3259E6A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4E8492A-EE2A-4BE3-A4B2-2BCE77DA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22A220-AA24-4E60-83D6-D32FEB34D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A36C0-4C19-8FAB-7F4D-3341CF7DD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3429000"/>
            <a:ext cx="5563083" cy="2828892"/>
          </a:xfrm>
          <a:noFill/>
        </p:spPr>
        <p:txBody>
          <a:bodyPr anchor="t">
            <a:norm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Base range: 172.16.0.0 /12, assigned to hospital.</a:t>
            </a:r>
          </a:p>
          <a:p>
            <a:r>
              <a:rPr lang="en-US" sz="1400">
                <a:solidFill>
                  <a:schemeClr val="bg1"/>
                </a:solidFill>
              </a:rPr>
              <a:t>Subnets created per department, each department = its own VLAN.</a:t>
            </a:r>
          </a:p>
          <a:p>
            <a:r>
              <a:rPr lang="en-US" sz="1400">
                <a:solidFill>
                  <a:schemeClr val="bg1"/>
                </a:solidFill>
              </a:rPr>
              <a:t>Gateways assigned on .1 for consistency.</a:t>
            </a:r>
          </a:p>
          <a:p>
            <a:r>
              <a:rPr lang="en-US" sz="1400">
                <a:solidFill>
                  <a:schemeClr val="bg1"/>
                </a:solidFill>
              </a:rPr>
              <a:t>Ranges sized for number of users in each area.</a:t>
            </a:r>
          </a:p>
          <a:p>
            <a:r>
              <a:rPr lang="en-US" sz="1400">
                <a:solidFill>
                  <a:schemeClr val="bg1"/>
                </a:solidFill>
              </a:rPr>
              <a:t>PHI networks separated from general networks.</a:t>
            </a:r>
          </a:p>
          <a:p>
            <a:r>
              <a:rPr lang="en-US" sz="1400">
                <a:solidFill>
                  <a:schemeClr val="bg1"/>
                </a:solidFill>
              </a:rPr>
              <a:t>Wireless split into Guest &amp; Staff. </a:t>
            </a:r>
          </a:p>
          <a:p>
            <a:r>
              <a:rPr lang="en-US" sz="1400">
                <a:solidFill>
                  <a:schemeClr val="bg1"/>
                </a:solidFill>
              </a:rPr>
              <a:t>VLANsServer Farm placed on dedicated secured subnets.</a:t>
            </a:r>
          </a:p>
          <a:p>
            <a:r>
              <a:rPr lang="en-US" sz="1400">
                <a:solidFill>
                  <a:schemeClr val="bg1"/>
                </a:solidFill>
              </a:rPr>
              <a:t>Public IP: 203.0.113.1, for ISP/firewall NAT.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09967F-62DC-D88E-50DC-0994DB4A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055" y="1102132"/>
            <a:ext cx="4134103" cy="4684535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4F13521-5DF8-4DF5-A0B9-A718234B3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120609" y="797789"/>
            <a:ext cx="304800" cy="429768"/>
            <a:chOff x="215328" y="-46937"/>
            <a:chExt cx="304800" cy="277384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6D4DF8-1672-4FA2-9826-FE37087C6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B7A5B2F-EC14-4482-85C2-E1320F14D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F6FC815-E502-44E9-B346-1E771A5E2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1DCBABB-A77B-43CF-94EF-B785F32C4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11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A2DE47-B4E9-4478-641A-DF733EA70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018137"/>
            <a:ext cx="5071221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Department Subnets</a:t>
            </a:r>
          </a:p>
        </p:txBody>
      </p:sp>
      <p:pic>
        <p:nvPicPr>
          <p:cNvPr id="5" name="Picture 4" descr="A computer screen shot of a computer network&#10;&#10;AI-generated content may be incorrect.">
            <a:extLst>
              <a:ext uri="{FF2B5EF4-FFF2-40B4-BE49-F238E27FC236}">
                <a16:creationId xmlns:a16="http://schemas.microsoft.com/office/drawing/2014/main" id="{A9D4921C-BB8D-807F-2C3A-E69A85B17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91" y="617779"/>
            <a:ext cx="10124801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1E433-6119-49EE-B8F3-59756B956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5304" y="4018143"/>
            <a:ext cx="5549111" cy="2129599"/>
          </a:xfrm>
          <a:noFill/>
        </p:spPr>
        <p:txBody>
          <a:bodyPr anchor="t">
            <a:normAutofit/>
          </a:bodyPr>
          <a:lstStyle/>
          <a:p>
            <a:r>
              <a:rPr lang="en-US" sz="1500">
                <a:solidFill>
                  <a:schemeClr val="bg1"/>
                </a:solidFill>
              </a:rPr>
              <a:t>Billing, Medical Records, Admin/HR, and IT each get isolated VLANs</a:t>
            </a:r>
          </a:p>
          <a:p>
            <a:r>
              <a:rPr lang="en-US" sz="1500">
                <a:solidFill>
                  <a:schemeClr val="bg1"/>
                </a:solidFill>
              </a:rPr>
              <a:t>IP ranges continue the same structure for consistency</a:t>
            </a:r>
          </a:p>
          <a:p>
            <a:r>
              <a:rPr lang="en-US" sz="1500">
                <a:solidFill>
                  <a:schemeClr val="bg1"/>
                </a:solidFill>
              </a:rPr>
              <a:t>PHI-heavy departments get additional isolation + encryption</a:t>
            </a:r>
          </a:p>
          <a:p>
            <a:r>
              <a:rPr lang="en-US" sz="1500">
                <a:solidFill>
                  <a:schemeClr val="bg1"/>
                </a:solidFill>
              </a:rPr>
              <a:t>Printers assigned to same VLAN as their department</a:t>
            </a:r>
          </a:p>
          <a:p>
            <a:r>
              <a:rPr lang="en-US" sz="1500">
                <a:solidFill>
                  <a:schemeClr val="bg1"/>
                </a:solidFill>
              </a:rPr>
              <a:t>Supports HIPAA by keeping data flows separated</a:t>
            </a:r>
          </a:p>
        </p:txBody>
      </p:sp>
    </p:spTree>
    <p:extLst>
      <p:ext uri="{BB962C8B-B14F-4D97-AF65-F5344CB8AC3E}">
        <p14:creationId xmlns:p14="http://schemas.microsoft.com/office/powerpoint/2010/main" val="2466685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7DC14DB-B8F9-4B8E-BB6F-1CC0293C9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8C5EC73-3999-4CE9-A304-0A33B4311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3621FEA-44E1-45C2-A17F-9C6A4BCE4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56AA652-7A5F-489D-84BF-DA2C202C8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B6FD365-E0AC-425B-96DE-D08EEFCAF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C2D383F-2F6F-406F-B10F-7C9E84392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44D9159-3557-49A5-ACF5-5AA6388C8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0F3C549-4033-4887-B44D-CA5C50ACB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2CBEFD8-FB3E-4769-BCF7-D58E440C0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7B15D645-CAC7-46F1-BA18-D731D0890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DF268E0-ACCF-492F-8275-1F0AA256B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1B9E42-44B3-4EBD-8F71-13C6ED340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63748F2-877D-4C3C-8AEB-59CC1F70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39D52DA-0AA6-474D-966F-FB4C5F5B5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D800825-8618-4241-8589-CB2AE17CF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DC953D31-C1A7-4FC4-8CDF-85E2F34A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0F141FE-87E1-4A1E-97A5-B072042E0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523F37A-A07A-4CAC-AFC1-3FA4FD4BFC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88A387D-82C8-40B7-BADA-6BDBD9B3B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EB29A9F-593B-416C-AC64-DE56AE976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4A393C6-4F1D-4472-A646-B2BADD561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7D472E-143F-5F2B-A628-F5EB113E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4615782" cy="5509815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Wireless Network Design: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E6178-F2E6-CA3A-6F1B-5AA1F08B8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90" y="630936"/>
            <a:ext cx="5251275" cy="2321430"/>
          </a:xfrm>
          <a:noFill/>
        </p:spPr>
        <p:txBody>
          <a:bodyPr anchor="t">
            <a:normAutofit/>
          </a:bodyPr>
          <a:lstStyle/>
          <a:p>
            <a:r>
              <a:rPr lang="en-US" sz="1500">
                <a:solidFill>
                  <a:schemeClr val="bg1"/>
                </a:solidFill>
              </a:rPr>
              <a:t>Two wireless networks: Staff Wi-Fi (Doctors/Nurses) and Guest Wi-Fi.</a:t>
            </a:r>
          </a:p>
          <a:p>
            <a:r>
              <a:rPr lang="en-US" sz="1500">
                <a:solidFill>
                  <a:schemeClr val="bg1"/>
                </a:solidFill>
              </a:rPr>
              <a:t>Staff Wi-Fi uses WPA3-Enterprise (RADIUS).</a:t>
            </a:r>
          </a:p>
          <a:p>
            <a:r>
              <a:rPr lang="en-US" sz="1500">
                <a:solidFill>
                  <a:schemeClr val="bg1"/>
                </a:solidFill>
              </a:rPr>
              <a:t>Guest Wi-Fi isolated on its own VLAN (Internet-only).</a:t>
            </a:r>
          </a:p>
          <a:p>
            <a:r>
              <a:rPr lang="en-US" sz="1500">
                <a:solidFill>
                  <a:schemeClr val="bg1"/>
                </a:solidFill>
              </a:rPr>
              <a:t>Firewall blocks guest access to internal VLANs.</a:t>
            </a:r>
          </a:p>
          <a:p>
            <a:r>
              <a:rPr lang="en-US" sz="1500">
                <a:solidFill>
                  <a:schemeClr val="bg1"/>
                </a:solidFill>
              </a:rPr>
              <a:t>Staff Wi-Fi allowed to access PHI systems with encryption.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43EBD-6A74-109C-1A95-236F8A24B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491" y="3366281"/>
            <a:ext cx="5333454" cy="2488945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757059B-A060-4555-B961-797AA630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489258" y="3253797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DD569E-1458-4AA2-875F-F51E4AA61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680E026-8A1D-4CAD-B172-5CA26DA2F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940A28C-3425-48AA-A774-1742E44AA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680C588-659B-46A5-9267-3755740CE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02914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261A0C6-637E-56CF-8F5D-5AC900B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Server Farm &amp; Secure Services: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54801-9619-E36B-930E-ED7E96523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6" y="630936"/>
            <a:ext cx="5064191" cy="2096769"/>
          </a:xfrm>
          <a:noFill/>
        </p:spPr>
        <p:txBody>
          <a:bodyPr anchor="t"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EMR Server (PHI access, HTTPS/TLS required)</a:t>
            </a:r>
          </a:p>
          <a:p>
            <a:r>
              <a:rPr lang="en-US" sz="1800" dirty="0">
                <a:solidFill>
                  <a:schemeClr val="bg1"/>
                </a:solidFill>
              </a:rPr>
              <a:t>PACS Imaging Server (Radiology storage)</a:t>
            </a:r>
          </a:p>
          <a:p>
            <a:r>
              <a:rPr lang="en-US" sz="1800" dirty="0">
                <a:solidFill>
                  <a:schemeClr val="bg1"/>
                </a:solidFill>
              </a:rPr>
              <a:t>DNS/DHCP </a:t>
            </a:r>
            <a:r>
              <a:rPr lang="en-US" sz="1800" dirty="0" err="1">
                <a:solidFill>
                  <a:schemeClr val="bg1"/>
                </a:solidFill>
              </a:rPr>
              <a:t>ServersRADIUS</a:t>
            </a:r>
            <a:r>
              <a:rPr lang="en-US" sz="1800" dirty="0">
                <a:solidFill>
                  <a:schemeClr val="bg1"/>
                </a:solidFill>
              </a:rPr>
              <a:t> Server (WPA3-Enterprise)</a:t>
            </a:r>
          </a:p>
          <a:p>
            <a:r>
              <a:rPr lang="en-US" sz="1800" dirty="0">
                <a:solidFill>
                  <a:schemeClr val="bg1"/>
                </a:solidFill>
              </a:rPr>
              <a:t>Backup Server (Encrypted AES-256 backups)</a:t>
            </a:r>
          </a:p>
          <a:p>
            <a:r>
              <a:rPr lang="en-US" sz="1800" dirty="0">
                <a:solidFill>
                  <a:schemeClr val="bg1"/>
                </a:solidFill>
              </a:rPr>
              <a:t>Syslog/SIEM Server (audit logs for HIPAA)HIPAA Database Cluster (AES-256 encrypted data at rest)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All servers connected to Server Farm Switch (VLAN 200) with restricted access.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3AEE503-00C2-D259-AE56-22F10B702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16" y="3916567"/>
            <a:ext cx="10843065" cy="2358365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454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E0327B-B20C-94BA-59F5-59CC0F396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86" y="316278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Security Architecture &amp; HIPAA Protections: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ADF17-DE12-313C-99A7-1C7F467C8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3638" y="276787"/>
            <a:ext cx="5064191" cy="2096769"/>
          </a:xfrm>
          <a:noFill/>
        </p:spPr>
        <p:txBody>
          <a:bodyPr anchor="t"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Perimeter firewall filters traffic in/out</a:t>
            </a:r>
          </a:p>
          <a:p>
            <a:r>
              <a:rPr lang="en-US" sz="1600" dirty="0">
                <a:solidFill>
                  <a:schemeClr val="bg1"/>
                </a:solidFill>
              </a:rPr>
              <a:t>ACLs restrict VLANs from accessing PHI networks</a:t>
            </a:r>
          </a:p>
          <a:p>
            <a:r>
              <a:rPr lang="en-US" sz="1600" dirty="0">
                <a:solidFill>
                  <a:schemeClr val="bg1"/>
                </a:solidFill>
              </a:rPr>
              <a:t>VLAN segmentation for every department</a:t>
            </a:r>
          </a:p>
          <a:p>
            <a:r>
              <a:rPr lang="en-US" sz="1600" dirty="0">
                <a:solidFill>
                  <a:schemeClr val="bg1"/>
                </a:solidFill>
              </a:rPr>
              <a:t>IDS/IPS monitors abnormal activity</a:t>
            </a:r>
          </a:p>
          <a:p>
            <a:r>
              <a:rPr lang="en-US" sz="1600" dirty="0">
                <a:solidFill>
                  <a:schemeClr val="bg1"/>
                </a:solidFill>
              </a:rPr>
              <a:t>Data encrypted at rest (AES-256) &amp; in transit (HTTPS/TLS)</a:t>
            </a:r>
          </a:p>
          <a:p>
            <a:r>
              <a:rPr lang="en-US" sz="1600" dirty="0">
                <a:solidFill>
                  <a:schemeClr val="bg1"/>
                </a:solidFill>
              </a:rPr>
              <a:t>Syslog/SIEM for HIPAA audit logging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RADIUS authentication for staff Wi-Fi</a:t>
            </a:r>
          </a:p>
          <a:p>
            <a:r>
              <a:rPr lang="en-US" sz="1600" dirty="0">
                <a:solidFill>
                  <a:schemeClr val="bg1"/>
                </a:solidFill>
              </a:rPr>
              <a:t>Guest Wi-Fi isolated from internal network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CDA1C62-AE77-0EED-192D-21A1285B2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59" y="3352904"/>
            <a:ext cx="10843065" cy="2331259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5871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681</Words>
  <Application>Microsoft Office PowerPoint</Application>
  <PresentationFormat>Widescreen</PresentationFormat>
  <Paragraphs>78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Course Project Two: Design a Secure Network with Packet Tracer</vt:lpstr>
      <vt:lpstr>Introduction:</vt:lpstr>
      <vt:lpstr>Project Requirements:</vt:lpstr>
      <vt:lpstr>Physical &amp; Logical Network Design:</vt:lpstr>
      <vt:lpstr>IP Addressing &amp; Subnetting:</vt:lpstr>
      <vt:lpstr>Department Subnets</vt:lpstr>
      <vt:lpstr>Wireless Network Design:</vt:lpstr>
      <vt:lpstr>Server Farm &amp; Secure Services:</vt:lpstr>
      <vt:lpstr>Security Architecture &amp; HIPAA Protections:</vt:lpstr>
      <vt:lpstr>IP Addressing, HIPAA Compliance &amp; Final Summary: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Rafael Rojero</dc:creator>
  <cp:lastModifiedBy>Rafael Rojero</cp:lastModifiedBy>
  <cp:revision>1</cp:revision>
  <dcterms:created xsi:type="dcterms:W3CDTF">2025-11-18T03:51:31Z</dcterms:created>
  <dcterms:modified xsi:type="dcterms:W3CDTF">2025-11-18T04:50:48Z</dcterms:modified>
</cp:coreProperties>
</file>

<file path=docProps/thumbnail.jpeg>
</file>